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448" r:id="rId3"/>
    <p:sldId id="424" r:id="rId4"/>
    <p:sldId id="451" r:id="rId5"/>
    <p:sldId id="426" r:id="rId6"/>
    <p:sldId id="450" r:id="rId7"/>
    <p:sldId id="425" r:id="rId8"/>
    <p:sldId id="429" r:id="rId9"/>
    <p:sldId id="430" r:id="rId10"/>
    <p:sldId id="431" r:id="rId11"/>
    <p:sldId id="432" r:id="rId12"/>
    <p:sldId id="445" r:id="rId13"/>
    <p:sldId id="449" r:id="rId14"/>
    <p:sldId id="444" r:id="rId15"/>
    <p:sldId id="446" r:id="rId16"/>
    <p:sldId id="437" r:id="rId17"/>
    <p:sldId id="447" r:id="rId18"/>
    <p:sldId id="436" r:id="rId19"/>
    <p:sldId id="438" r:id="rId20"/>
    <p:sldId id="434" r:id="rId21"/>
    <p:sldId id="439" r:id="rId22"/>
    <p:sldId id="440" r:id="rId23"/>
    <p:sldId id="441" r:id="rId24"/>
    <p:sldId id="443" r:id="rId25"/>
    <p:sldId id="442" r:id="rId26"/>
    <p:sldId id="428" r:id="rId27"/>
    <p:sldId id="410" r:id="rId28"/>
    <p:sldId id="411" r:id="rId29"/>
  </p:sldIdLst>
  <p:sldSz cx="9144000" cy="6858000" type="screen4x3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1A"/>
    <a:srgbClr val="343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>
        <p:scale>
          <a:sx n="100" d="100"/>
          <a:sy n="100" d="100"/>
        </p:scale>
        <p:origin x="-51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C606-373D-4913-B233-846002D45410}" type="datetimeFigureOut">
              <a:rPr lang="nl-BE" smtClean="0"/>
              <a:pPr/>
              <a:t>16/03/2013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6AC2-E7C5-49F4-A43A-EFB30D25408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5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EE55-A598-4D70-A3D5-6F9977838ED4}" type="datetimeFigureOut">
              <a:rPr lang="nl-BE" smtClean="0"/>
              <a:pPr/>
              <a:t>16/03/2013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FA92-934D-4BD8-84F0-957C64F9B50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71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Document checken met Nicole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45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78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78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84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484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68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6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19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16/03/2013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80167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Manueel bediende en aangedreven gevelelementen</a:t>
            </a:r>
            <a:endParaRPr lang="fr-B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6A01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zo.be/" TargetMode="External"/><Relationship Id="rId2" Type="http://schemas.openxmlformats.org/officeDocument/2006/relationships/hyperlink" Target="http://www.wtcb.be/homepage/index.cfm?cat=services&amp;sub=standards_regulations&amp;pag=facade_element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Voordracht met de steun van de Federale Overheidsdienst Economie, K.M.O., Middenstand en Energie</a:t>
            </a:r>
            <a:endParaRPr lang="nl-B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Dagelijkse aspecten van de plaatser en invloed op risicoanalyse</a:t>
            </a:r>
            <a:r>
              <a:rPr lang="nl-BE" b="1" dirty="0"/>
              <a:t/>
            </a:r>
            <a:br>
              <a:rPr lang="nl-BE" b="1" dirty="0"/>
            </a:br>
            <a:r>
              <a:rPr lang="nl-BE" sz="3100" dirty="0" smtClean="0"/>
              <a:t>ir.-arch. Christophe Cornu</a:t>
            </a:r>
            <a:endParaRPr lang="nl-BE" sz="31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90" y="4876746"/>
            <a:ext cx="679414" cy="7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2" y="5678645"/>
            <a:ext cx="1978110" cy="8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951" y="4862137"/>
            <a:ext cx="899930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1" y="5977283"/>
            <a:ext cx="1962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183" y="4788778"/>
            <a:ext cx="1309766" cy="9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50" y="6014887"/>
            <a:ext cx="2088233" cy="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1" y="5866337"/>
            <a:ext cx="1477968" cy="6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ocuments\CE markering\MDWG\vergaderingen\20120806_vergadering\sirris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5003773"/>
            <a:ext cx="1774133" cy="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Plaatsing van een kant-en-klare kit</a:t>
            </a:r>
          </a:p>
          <a:p>
            <a:pPr marL="1257300" lvl="3" indent="0">
              <a:buNone/>
              <a:defRPr/>
            </a:pPr>
            <a:r>
              <a:rPr lang="nl-BE" sz="1800" b="1" dirty="0"/>
              <a:t>Bij voorbeeld </a:t>
            </a:r>
            <a:r>
              <a:rPr lang="nl-BE" sz="1800" b="1" dirty="0" smtClean="0"/>
              <a:t>aangedreven rolluik met afstandsbediening, …</a:t>
            </a:r>
          </a:p>
          <a:p>
            <a:pPr lvl="4" indent="-342900">
              <a:defRPr/>
            </a:pPr>
            <a:r>
              <a:rPr lang="nl-BE" sz="2400" b="1" dirty="0" smtClean="0"/>
              <a:t>CE markering “bouwproduct + machine” op het product</a:t>
            </a:r>
          </a:p>
          <a:p>
            <a:pPr lvl="4" indent="-342900">
              <a:defRPr/>
            </a:pPr>
            <a:r>
              <a:rPr lang="nl-BE" sz="2400" b="1" dirty="0" smtClean="0"/>
              <a:t>Plaatsen conform regels kit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Vermelden naam plaatser op CE label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Bijhouden nodige documentatie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Overmaken aan klant nodige documentatie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9278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Plaatsing van een zelf samengestelde kit</a:t>
            </a:r>
          </a:p>
          <a:p>
            <a:pPr marL="1257300" lvl="3" indent="0">
              <a:buNone/>
              <a:defRPr/>
            </a:pPr>
            <a:r>
              <a:rPr lang="nl-BE" sz="1800" b="1" dirty="0"/>
              <a:t>Bij voorbeeld </a:t>
            </a:r>
            <a:r>
              <a:rPr lang="nl-BE" sz="1800" b="1" dirty="0" smtClean="0"/>
              <a:t>aangedreven rolluik (kit) met afstandsbediening, …</a:t>
            </a:r>
          </a:p>
          <a:p>
            <a:pPr lvl="4" indent="-342900">
              <a:defRPr/>
            </a:pPr>
            <a:r>
              <a:rPr lang="nl-BE" sz="2400" b="1" dirty="0" smtClean="0"/>
              <a:t>CE markering “bouwproduct” of “bouwproduct + machine” op product</a:t>
            </a:r>
          </a:p>
          <a:p>
            <a:pPr lvl="4" indent="-342900">
              <a:defRPr/>
            </a:pPr>
            <a:r>
              <a:rPr lang="nl-BE" sz="2400" b="1" dirty="0" smtClean="0"/>
              <a:t>CE markering “nieuwe machine” zelf aanbrengen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technisch </a:t>
            </a:r>
            <a:r>
              <a:rPr lang="nl-BE" sz="2400" b="1" dirty="0">
                <a:sym typeface="Wingdings" pitchFamily="2" charset="2"/>
              </a:rPr>
              <a:t>dossier </a:t>
            </a:r>
            <a:r>
              <a:rPr lang="nl-BE" sz="2400" b="1" dirty="0" smtClean="0">
                <a:sym typeface="Wingdings" pitchFamily="2" charset="2"/>
              </a:rPr>
              <a:t>opstellen (evt. enkel wijziging)</a:t>
            </a:r>
            <a:endParaRPr lang="nl-BE" sz="2400" b="1" dirty="0">
              <a:sym typeface="Wingdings" pitchFamily="2" charset="2"/>
            </a:endParaRPr>
          </a:p>
          <a:p>
            <a:pPr lvl="5" indent="-342900">
              <a:defRPr/>
            </a:pPr>
            <a:r>
              <a:rPr lang="nl-BE" sz="2400" b="1" dirty="0">
                <a:sym typeface="Wingdings" pitchFamily="2" charset="2"/>
              </a:rPr>
              <a:t>risicoanalyse uitvoeren (evt. enkel wijziging)</a:t>
            </a:r>
          </a:p>
          <a:p>
            <a:pPr lvl="5" indent="-342900">
              <a:defRPr/>
            </a:pPr>
            <a:r>
              <a:rPr lang="nl-BE" sz="2400" b="1" dirty="0">
                <a:sym typeface="Wingdings" pitchFamily="2" charset="2"/>
              </a:rPr>
              <a:t>CE markering </a:t>
            </a:r>
            <a:r>
              <a:rPr lang="nl-BE" sz="2400" b="1" dirty="0" smtClean="0">
                <a:sym typeface="Wingdings" pitchFamily="2" charset="2"/>
              </a:rPr>
              <a:t>“nieuwe machine</a:t>
            </a:r>
            <a:r>
              <a:rPr lang="nl-BE" sz="2400" b="1" dirty="0">
                <a:sym typeface="Wingdings" pitchFamily="2" charset="2"/>
              </a:rPr>
              <a:t>” aanbrengen</a:t>
            </a:r>
          </a:p>
          <a:p>
            <a:pPr lvl="5" indent="-342900">
              <a:defRPr/>
            </a:pPr>
            <a:r>
              <a:rPr lang="nl-BE" sz="2400" b="1" dirty="0">
                <a:sym typeface="Wingdings" pitchFamily="2" charset="2"/>
              </a:rPr>
              <a:t>CE markering “bouwproduct” </a:t>
            </a:r>
            <a:r>
              <a:rPr lang="nl-BE" sz="2400" b="1" dirty="0" smtClean="0">
                <a:sym typeface="Wingdings" pitchFamily="2" charset="2"/>
              </a:rPr>
              <a:t>schrappen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6374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Voordracht met de steun van de Federale Overheidsdienst Economie, K.M.O., Middenstand en Energie</a:t>
            </a:r>
            <a:endParaRPr lang="nl-B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/>
          </a:bodyPr>
          <a:lstStyle/>
          <a:p>
            <a:r>
              <a:rPr lang="nl-BE" b="1" dirty="0" smtClean="0"/>
              <a:t>Voorbeeld van een risicoanalyse</a:t>
            </a:r>
            <a:r>
              <a:rPr lang="nl-BE" b="1" dirty="0"/>
              <a:t/>
            </a:r>
            <a:br>
              <a:rPr lang="nl-BE" b="1" dirty="0"/>
            </a:br>
            <a:r>
              <a:rPr lang="nl-BE" sz="3100" dirty="0" smtClean="0"/>
              <a:t>ir.-arch. Christophe Cornu</a:t>
            </a:r>
            <a:endParaRPr lang="nl-BE" sz="31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90" y="4876746"/>
            <a:ext cx="679414" cy="7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2" y="5678645"/>
            <a:ext cx="1978110" cy="8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951" y="4862137"/>
            <a:ext cx="899930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1" y="5977283"/>
            <a:ext cx="1962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183" y="4788778"/>
            <a:ext cx="1309766" cy="9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50" y="6014887"/>
            <a:ext cx="2088233" cy="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1" y="5866337"/>
            <a:ext cx="1477968" cy="6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ocuments\CE markering\MDWG\vergaderingen\20120806_vergadering\sirris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5003773"/>
            <a:ext cx="1774133" cy="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“Wat houd de risicoanalyse in”</a:t>
            </a:r>
          </a:p>
          <a:p>
            <a:pPr lvl="3" indent="-342900">
              <a:defRPr/>
            </a:pPr>
            <a:r>
              <a:rPr lang="nl-BE" sz="2800" b="1" dirty="0" smtClean="0"/>
              <a:t>Specifiek voorbeeld</a:t>
            </a:r>
          </a:p>
          <a:p>
            <a:pPr lvl="4" indent="-342900">
              <a:defRPr/>
            </a:pPr>
            <a:r>
              <a:rPr lang="nl-BE" sz="2800" b="1" dirty="0" smtClean="0"/>
              <a:t>Het op de markt brengen van een elektrisch aangedreven rolluikkit (zonder afstandsbediening)</a:t>
            </a:r>
          </a:p>
        </p:txBody>
      </p:sp>
    </p:spTree>
    <p:extLst>
      <p:ext uri="{BB962C8B-B14F-4D97-AF65-F5344CB8AC3E}">
        <p14:creationId xmlns:p14="http://schemas.microsoft.com/office/powerpoint/2010/main" val="24551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De norm vermeldt alle mogelijke risico’s</a:t>
            </a:r>
            <a:br>
              <a:rPr lang="nl-BE" b="1" dirty="0" smtClean="0"/>
            </a:br>
            <a:r>
              <a:rPr lang="nl-BE" b="1" dirty="0" smtClean="0"/>
              <a:t>(“type C-norm</a:t>
            </a:r>
            <a:r>
              <a:rPr lang="nl-BE" b="1" dirty="0"/>
              <a:t>” volgens Machinerichtlijn)</a:t>
            </a:r>
            <a:endParaRPr lang="nl-BE" b="1" dirty="0" smtClean="0"/>
          </a:p>
          <a:p>
            <a:pPr lvl="3" indent="-342900">
              <a:defRPr/>
            </a:pPr>
            <a:r>
              <a:rPr lang="nl-BE" b="1" dirty="0" smtClean="0"/>
              <a:t>Indien het product helemaal voldoet aan de omschrijving die gegeven is in de norm, volstaat het alle relevante paragrafen uit de norm te volgen</a:t>
            </a:r>
          </a:p>
          <a:p>
            <a:pPr lvl="4" indent="-342900">
              <a:defRPr/>
            </a:pPr>
            <a:r>
              <a:rPr lang="nl-BE" b="1" dirty="0" smtClean="0"/>
              <a:t>Beproeving van eigenschappen als “machine”</a:t>
            </a:r>
          </a:p>
          <a:p>
            <a:pPr lvl="4" indent="-342900">
              <a:defRPr/>
            </a:pPr>
            <a:r>
              <a:rPr lang="nl-BE" b="1" dirty="0" smtClean="0"/>
              <a:t>Beproeving </a:t>
            </a:r>
            <a:r>
              <a:rPr lang="nl-BE" b="1" dirty="0"/>
              <a:t>van </a:t>
            </a:r>
            <a:r>
              <a:rPr lang="nl-BE" b="1" dirty="0" smtClean="0"/>
              <a:t>eigenschappen als “bouwproduct” ook verplicht want geharmoniseerde norm</a:t>
            </a:r>
          </a:p>
          <a:p>
            <a:pPr lvl="4" indent="-342900">
              <a:defRPr/>
            </a:pPr>
            <a:r>
              <a:rPr lang="nl-BE" b="1" dirty="0" smtClean="0"/>
              <a:t>Eisen betreffende productiecontrolesysteem</a:t>
            </a:r>
          </a:p>
          <a:p>
            <a:pPr lvl="4" indent="-342900">
              <a:defRPr/>
            </a:pPr>
            <a:r>
              <a:rPr lang="nl-BE" b="1" dirty="0" smtClean="0"/>
              <a:t>Eisen betreffende handboek voor gebruiker</a:t>
            </a:r>
          </a:p>
          <a:p>
            <a:pPr lvl="4" indent="-342900">
              <a:defRPr/>
            </a:pPr>
            <a:r>
              <a:rPr lang="nl-BE" b="1" dirty="0" smtClean="0"/>
              <a:t>Eisen </a:t>
            </a:r>
            <a:r>
              <a:rPr lang="nl-BE" b="1" dirty="0"/>
              <a:t>betreffende handboek </a:t>
            </a:r>
            <a:r>
              <a:rPr lang="nl-BE" b="1" dirty="0" smtClean="0"/>
              <a:t>voor installateur</a:t>
            </a:r>
            <a:endParaRPr lang="nl-BE" b="1" dirty="0"/>
          </a:p>
          <a:p>
            <a:pPr lvl="4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40018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2279" b="8548"/>
          <a:stretch/>
        </p:blipFill>
        <p:spPr bwMode="auto">
          <a:xfrm>
            <a:off x="1952625" y="5018991"/>
            <a:ext cx="5438776" cy="16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Windweerstand (in uitgerolde positie)</a:t>
            </a:r>
          </a:p>
          <a:p>
            <a:pPr lvl="3" indent="-342900">
              <a:defRPr/>
            </a:pPr>
            <a:r>
              <a:rPr lang="nl-BE" b="1" dirty="0" smtClean="0"/>
              <a:t>Windweerstand </a:t>
            </a:r>
            <a:r>
              <a:rPr lang="nl-BE" b="1" dirty="0"/>
              <a:t>van de breedste en hoogste rolluik moet worden </a:t>
            </a:r>
            <a:r>
              <a:rPr lang="nl-BE" b="1" dirty="0" smtClean="0"/>
              <a:t>bepaald</a:t>
            </a:r>
          </a:p>
          <a:p>
            <a:pPr lvl="3" indent="-342900">
              <a:defRPr/>
            </a:pPr>
            <a:r>
              <a:rPr lang="nl-BE" b="1" dirty="0" smtClean="0">
                <a:solidFill>
                  <a:srgbClr val="F6A01A"/>
                </a:solidFill>
              </a:rPr>
              <a:t>Moet ook </a:t>
            </a:r>
            <a:r>
              <a:rPr lang="nl-BE" b="1" dirty="0">
                <a:solidFill>
                  <a:srgbClr val="F6A01A"/>
                </a:solidFill>
              </a:rPr>
              <a:t>vanwege bouwproductenrichtlijn</a:t>
            </a:r>
          </a:p>
          <a:p>
            <a:pPr lvl="4" indent="-342900">
              <a:defRPr/>
            </a:pPr>
            <a:r>
              <a:rPr lang="nl-BE" b="1" dirty="0" smtClean="0"/>
              <a:t>Geen zichtbare verslechtering van blad, sluiting, bevestiging en rails na gebruikslast  F</a:t>
            </a:r>
            <a:r>
              <a:rPr lang="nl-BE" b="1" baseline="-25000" dirty="0" smtClean="0"/>
              <a:t>N</a:t>
            </a:r>
            <a:r>
              <a:rPr lang="nl-BE" b="1" dirty="0" smtClean="0"/>
              <a:t> (beide kanten)</a:t>
            </a:r>
          </a:p>
          <a:p>
            <a:pPr lvl="4" indent="-342900">
              <a:defRPr/>
            </a:pPr>
            <a:r>
              <a:rPr lang="nl-BE" b="1" dirty="0" smtClean="0"/>
              <a:t>Geen breuken, geen loskomen van blad uit rails na veiligheidslast  F</a:t>
            </a:r>
            <a:r>
              <a:rPr lang="nl-BE" b="1" baseline="-25000" dirty="0" smtClean="0"/>
              <a:t>S</a:t>
            </a:r>
            <a:r>
              <a:rPr lang="nl-BE" b="1" dirty="0" smtClean="0"/>
              <a:t> = 1,5 x F</a:t>
            </a:r>
            <a:r>
              <a:rPr lang="nl-BE" b="1" baseline="-25000" dirty="0" smtClean="0"/>
              <a:t>N</a:t>
            </a:r>
            <a:r>
              <a:rPr lang="nl-BE" b="1" dirty="0" smtClean="0"/>
              <a:t> (beide kanten)</a:t>
            </a:r>
          </a:p>
          <a:p>
            <a:pPr lvl="4" indent="-342900">
              <a:defRPr/>
            </a:pPr>
            <a:r>
              <a:rPr lang="nl-BE" b="1" dirty="0" smtClean="0"/>
              <a:t>F</a:t>
            </a:r>
            <a:r>
              <a:rPr lang="nl-BE" b="1" baseline="-25000" dirty="0" smtClean="0"/>
              <a:t>N</a:t>
            </a:r>
            <a:r>
              <a:rPr lang="nl-BE" b="1" dirty="0" smtClean="0"/>
              <a:t>: 5 kg/m</a:t>
            </a:r>
            <a:r>
              <a:rPr lang="nl-BE" b="1" baseline="30000" dirty="0" smtClean="0"/>
              <a:t>2</a:t>
            </a:r>
            <a:r>
              <a:rPr lang="nl-BE" b="1" dirty="0" smtClean="0"/>
              <a:t> (klasse 1) tot 40 kg/m</a:t>
            </a:r>
            <a:r>
              <a:rPr lang="nl-BE" b="1" baseline="30000" dirty="0" smtClean="0"/>
              <a:t>2</a:t>
            </a:r>
            <a:r>
              <a:rPr lang="nl-BE" b="1" dirty="0" smtClean="0"/>
              <a:t> (klasse 6)</a:t>
            </a:r>
            <a:endParaRPr lang="nl-BE" b="1" dirty="0" smtClean="0">
              <a:solidFill>
                <a:srgbClr val="F6A01A"/>
              </a:solidFill>
            </a:endParaRPr>
          </a:p>
          <a:p>
            <a:pPr lvl="3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39479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/>
              <a:t>Windweerstand (in </a:t>
            </a:r>
            <a:r>
              <a:rPr lang="nl-BE" b="1" dirty="0" smtClean="0"/>
              <a:t>opgerolde </a:t>
            </a:r>
            <a:r>
              <a:rPr lang="nl-BE" b="1" dirty="0"/>
              <a:t>positie)</a:t>
            </a:r>
          </a:p>
          <a:p>
            <a:pPr lvl="3" indent="-342900">
              <a:defRPr/>
            </a:pPr>
            <a:r>
              <a:rPr lang="nl-BE" b="1" dirty="0" smtClean="0"/>
              <a:t>Alle </a:t>
            </a:r>
            <a:r>
              <a:rPr lang="nl-BE" b="1" dirty="0"/>
              <a:t>vaste onderdelen (rolluikkast, rails, …) moeten een last van 800 Pa kunnen weerstaan (80 kg/m</a:t>
            </a:r>
            <a:r>
              <a:rPr lang="nl-BE" b="1" baseline="30000" dirty="0"/>
              <a:t>2</a:t>
            </a:r>
            <a:r>
              <a:rPr lang="nl-BE" b="1" dirty="0"/>
              <a:t>) (beide kanten)</a:t>
            </a:r>
          </a:p>
          <a:p>
            <a:pPr lvl="4" indent="-342900">
              <a:defRPr/>
            </a:pPr>
            <a:r>
              <a:rPr lang="nl-BE" b="1" dirty="0"/>
              <a:t>Kan berekend worden (uittrekweerstand schroef, …)</a:t>
            </a:r>
          </a:p>
          <a:p>
            <a:pPr lvl="4" indent="-342900">
              <a:defRPr/>
            </a:pPr>
            <a:r>
              <a:rPr lang="nl-BE" b="1" dirty="0"/>
              <a:t>Kan beproefd worden (zandzakjes, laag zand 5 cm, </a:t>
            </a:r>
            <a:r>
              <a:rPr lang="nl-BE" b="1" dirty="0" smtClean="0"/>
              <a:t>…)</a:t>
            </a:r>
          </a:p>
          <a:p>
            <a:pPr lvl="4" indent="-342900">
              <a:defRPr/>
            </a:pPr>
            <a:endParaRPr lang="nl-BE" b="1" dirty="0"/>
          </a:p>
          <a:p>
            <a:pPr lvl="2" indent="-342900">
              <a:defRPr/>
            </a:pPr>
            <a:r>
              <a:rPr lang="nl-BE" b="1" dirty="0"/>
              <a:t>Weerstand tegen sneeuwbelasting</a:t>
            </a:r>
          </a:p>
          <a:p>
            <a:pPr lvl="3" indent="-342900">
              <a:defRPr/>
            </a:pPr>
            <a:r>
              <a:rPr lang="nl-BE" b="1" dirty="0"/>
              <a:t>Enkel voor rolluiken met hoek &lt; 60° t.o.v. horizontaal </a:t>
            </a:r>
            <a:r>
              <a:rPr lang="nl-BE" b="1" dirty="0" smtClean="0"/>
              <a:t>vlak</a:t>
            </a:r>
          </a:p>
          <a:p>
            <a:pPr lvl="3" indent="-342900">
              <a:defRPr/>
            </a:pPr>
            <a:r>
              <a:rPr lang="nl-BE" b="1" dirty="0" smtClean="0"/>
              <a:t>Fabrikant bepaalt maximale sneeuwlast </a:t>
            </a:r>
            <a:r>
              <a:rPr lang="nl-BE" b="1" dirty="0" err="1" smtClean="0"/>
              <a:t>p</a:t>
            </a:r>
            <a:r>
              <a:rPr lang="nl-BE" b="1" baseline="-25000" dirty="0" err="1" smtClean="0"/>
              <a:t>s</a:t>
            </a:r>
            <a:endParaRPr lang="nl-BE" b="1" baseline="-25000" dirty="0"/>
          </a:p>
          <a:p>
            <a:pPr lvl="3" indent="-342900">
              <a:defRPr/>
            </a:pPr>
            <a:r>
              <a:rPr lang="nl-BE" b="1" dirty="0"/>
              <a:t>Rolluik moet functioneel blijven onder </a:t>
            </a:r>
            <a:r>
              <a:rPr lang="nl-BE" b="1" dirty="0" smtClean="0"/>
              <a:t>sneeuwlast </a:t>
            </a:r>
            <a:r>
              <a:rPr lang="nl-BE" b="1" dirty="0" err="1" smtClean="0"/>
              <a:t>p</a:t>
            </a:r>
            <a:r>
              <a:rPr lang="nl-BE" b="1" baseline="-25000" dirty="0" err="1" smtClean="0"/>
              <a:t>s</a:t>
            </a:r>
            <a:endParaRPr lang="nl-BE" b="1" baseline="-25000" dirty="0"/>
          </a:p>
          <a:p>
            <a:pPr lvl="3" indent="-342900">
              <a:defRPr/>
            </a:pPr>
            <a:r>
              <a:rPr lang="nl-BE" b="1" dirty="0"/>
              <a:t>Rolluik mag niet </a:t>
            </a:r>
            <a:r>
              <a:rPr lang="nl-BE" b="1" dirty="0" smtClean="0"/>
              <a:t>breken of uit </a:t>
            </a:r>
            <a:r>
              <a:rPr lang="nl-BE" b="1" dirty="0"/>
              <a:t>de rails </a:t>
            </a:r>
            <a:r>
              <a:rPr lang="nl-BE" b="1" dirty="0" smtClean="0"/>
              <a:t>komen onder veiligheidslast 1,5 x </a:t>
            </a:r>
            <a:r>
              <a:rPr lang="nl-BE" b="1" dirty="0" err="1" smtClean="0"/>
              <a:t>p</a:t>
            </a:r>
            <a:r>
              <a:rPr lang="nl-BE" b="1" baseline="-25000" dirty="0" err="1" smtClean="0"/>
              <a:t>s</a:t>
            </a:r>
            <a:endParaRPr lang="nl-BE" b="1" baseline="-25000" dirty="0"/>
          </a:p>
          <a:p>
            <a:pPr lvl="4" indent="-342900">
              <a:defRPr/>
            </a:pPr>
            <a:endParaRPr lang="nl-BE" b="1" dirty="0"/>
          </a:p>
          <a:p>
            <a:pPr lvl="3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25998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Bijkomende thermische weerstand </a:t>
            </a:r>
            <a:r>
              <a:rPr lang="el-GR" b="1" dirty="0" smtClean="0"/>
              <a:t>Δ</a:t>
            </a:r>
            <a:r>
              <a:rPr lang="nl-BE" b="1" dirty="0" smtClean="0"/>
              <a:t>R</a:t>
            </a:r>
          </a:p>
          <a:p>
            <a:pPr lvl="3" indent="-342900">
              <a:defRPr/>
            </a:pPr>
            <a:r>
              <a:rPr lang="nl-BE" b="1" dirty="0" smtClean="0">
                <a:solidFill>
                  <a:srgbClr val="F6A01A"/>
                </a:solidFill>
              </a:rPr>
              <a:t>Moet </a:t>
            </a:r>
            <a:r>
              <a:rPr lang="nl-BE" b="1" dirty="0">
                <a:solidFill>
                  <a:srgbClr val="F6A01A"/>
                </a:solidFill>
              </a:rPr>
              <a:t>ook vanwege bouwproductenrichtlijn + EPB</a:t>
            </a:r>
          </a:p>
          <a:p>
            <a:pPr lvl="3" indent="-342900">
              <a:defRPr/>
            </a:pPr>
            <a:r>
              <a:rPr lang="nl-BE" b="1" dirty="0" smtClean="0"/>
              <a:t>Rekenmethode van NBN EN 13125 of EN ISO 10077-1 volgen</a:t>
            </a:r>
            <a:endParaRPr lang="nl-BE" b="1" dirty="0"/>
          </a:p>
          <a:p>
            <a:pPr lvl="4" indent="-342900">
              <a:defRPr/>
            </a:pPr>
            <a:r>
              <a:rPr lang="nl-BE" b="1" dirty="0" smtClean="0"/>
              <a:t>mag “nul” (geeft geen resultaat “nul” in EPB)</a:t>
            </a:r>
            <a:endParaRPr lang="nl-BE" b="1" dirty="0"/>
          </a:p>
          <a:p>
            <a:pPr lvl="4" indent="-342900">
              <a:defRPr/>
            </a:pPr>
            <a:r>
              <a:rPr lang="nl-BE" b="1" dirty="0" smtClean="0"/>
              <a:t>standaardwaarden</a:t>
            </a:r>
          </a:p>
          <a:p>
            <a:pPr lvl="4" indent="-342900">
              <a:defRPr/>
            </a:pPr>
            <a:r>
              <a:rPr lang="nl-BE" b="1" dirty="0" smtClean="0"/>
              <a:t>vereenvoudigde rekenmethodes</a:t>
            </a:r>
          </a:p>
          <a:p>
            <a:pPr lvl="4" indent="-342900">
              <a:defRPr/>
            </a:pPr>
            <a:r>
              <a:rPr lang="nl-BE" b="1" dirty="0" smtClean="0"/>
              <a:t>gedetailleerde rekenmethodes</a:t>
            </a:r>
          </a:p>
          <a:p>
            <a:pPr lvl="4" indent="-342900">
              <a:defRPr/>
            </a:pPr>
            <a:endParaRPr lang="nl-BE" b="1" dirty="0" smtClean="0"/>
          </a:p>
          <a:p>
            <a:pPr lvl="2" indent="-342900">
              <a:defRPr/>
            </a:pPr>
            <a:r>
              <a:rPr lang="nl-BE" b="1" dirty="0" smtClean="0"/>
              <a:t>Totale zonne-energiedoorlatendheid </a:t>
            </a:r>
            <a:r>
              <a:rPr lang="nl-BE" b="1" dirty="0" err="1" smtClean="0"/>
              <a:t>g</a:t>
            </a:r>
            <a:r>
              <a:rPr lang="nl-BE" b="1" baseline="-25000" dirty="0" err="1" smtClean="0"/>
              <a:t>tot</a:t>
            </a:r>
            <a:endParaRPr lang="nl-BE" b="1" baseline="-25000" dirty="0" smtClean="0"/>
          </a:p>
          <a:p>
            <a:pPr lvl="3" indent="-342900">
              <a:defRPr/>
            </a:pPr>
            <a:r>
              <a:rPr lang="nl-BE" b="1" dirty="0" smtClean="0">
                <a:solidFill>
                  <a:srgbClr val="F6A01A"/>
                </a:solidFill>
              </a:rPr>
              <a:t>Moet </a:t>
            </a:r>
            <a:r>
              <a:rPr lang="nl-BE" b="1" dirty="0">
                <a:solidFill>
                  <a:srgbClr val="F6A01A"/>
                </a:solidFill>
              </a:rPr>
              <a:t>ook vanwege bouwproductenrichtlijn + EPB</a:t>
            </a:r>
          </a:p>
          <a:p>
            <a:pPr lvl="3" indent="-342900">
              <a:defRPr/>
            </a:pPr>
            <a:r>
              <a:rPr lang="nl-BE" b="1" dirty="0" smtClean="0"/>
              <a:t>Rekenmethode </a:t>
            </a:r>
            <a:r>
              <a:rPr lang="nl-BE" b="1" dirty="0"/>
              <a:t>van NBN EN </a:t>
            </a:r>
            <a:r>
              <a:rPr lang="nl-BE" b="1" dirty="0" smtClean="0"/>
              <a:t>13363-1</a:t>
            </a:r>
            <a:endParaRPr lang="nl-BE" b="1" baseline="-25000" dirty="0"/>
          </a:p>
          <a:p>
            <a:pPr lvl="4" indent="-342900">
              <a:defRPr/>
            </a:pPr>
            <a:r>
              <a:rPr lang="nl-BE" b="1" dirty="0" smtClean="0"/>
              <a:t>rolluik is klasse 4 (</a:t>
            </a:r>
            <a:r>
              <a:rPr lang="nl-BE" b="1" dirty="0" err="1" smtClean="0"/>
              <a:t>g</a:t>
            </a:r>
            <a:r>
              <a:rPr lang="nl-BE" b="1" baseline="-25000" dirty="0" err="1" smtClean="0"/>
              <a:t>tot</a:t>
            </a:r>
            <a:r>
              <a:rPr lang="nl-BE" b="1" dirty="0" smtClean="0"/>
              <a:t> &lt; 0,10)</a:t>
            </a:r>
          </a:p>
          <a:p>
            <a:pPr lvl="4" indent="-342900">
              <a:defRPr/>
            </a:pPr>
            <a:endParaRPr lang="nl-BE" b="1" baseline="-25000" dirty="0"/>
          </a:p>
          <a:p>
            <a:pPr lvl="4" indent="-342900">
              <a:defRPr/>
            </a:pPr>
            <a:endParaRPr lang="nl-BE" b="1" dirty="0"/>
          </a:p>
          <a:p>
            <a:pPr lvl="3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4128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2400" b="1" dirty="0" smtClean="0"/>
              <a:t>Ontwerp van het bedieningsmechanisme</a:t>
            </a:r>
          </a:p>
          <a:p>
            <a:pPr lvl="3" indent="-342900">
              <a:defRPr/>
            </a:pPr>
            <a:r>
              <a:rPr lang="nl-BE" sz="2000" b="1" dirty="0" smtClean="0"/>
              <a:t>Indien manuele bediening aanwezig is, moet deze aan bepaalde eisen voldoen:</a:t>
            </a:r>
          </a:p>
          <a:p>
            <a:pPr lvl="4" indent="-342900">
              <a:defRPr/>
            </a:pPr>
            <a:r>
              <a:rPr lang="nl-BE" b="1" dirty="0"/>
              <a:t>overbrenging tandwielkast </a:t>
            </a:r>
            <a:r>
              <a:rPr lang="nl-BE" b="1" dirty="0" smtClean="0"/>
              <a:t>groter dan </a:t>
            </a:r>
            <a:r>
              <a:rPr lang="nl-BE" b="1" dirty="0"/>
              <a:t>1/10</a:t>
            </a:r>
          </a:p>
          <a:p>
            <a:pPr lvl="4" indent="-342900">
              <a:defRPr/>
            </a:pPr>
            <a:r>
              <a:rPr lang="nl-BE" b="1" dirty="0" smtClean="0"/>
              <a:t>lengte van de zwengel kleiner dan 20 cm</a:t>
            </a:r>
          </a:p>
          <a:p>
            <a:pPr lvl="4" indent="-342900">
              <a:defRPr/>
            </a:pPr>
            <a:r>
              <a:rPr lang="nl-BE" b="1" dirty="0" smtClean="0"/>
              <a:t>minimale dikte van het touw (in functie van kracht)</a:t>
            </a:r>
          </a:p>
          <a:p>
            <a:pPr lvl="4" indent="-342900">
              <a:defRPr/>
            </a:pPr>
            <a:r>
              <a:rPr lang="nl-BE" b="1" dirty="0" smtClean="0"/>
              <a:t>minimale breedte van het lint (in functie van kracht)</a:t>
            </a:r>
          </a:p>
        </p:txBody>
      </p:sp>
    </p:spTree>
    <p:extLst>
      <p:ext uri="{BB962C8B-B14F-4D97-AF65-F5344CB8AC3E}">
        <p14:creationId xmlns:p14="http://schemas.microsoft.com/office/powerpoint/2010/main" val="8816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/>
              <a:t>Voorbeeld risicoanalyse: rolluik</a:t>
            </a:r>
            <a:br>
              <a:rPr lang="nl-BE" sz="3200" b="1" dirty="0" smtClean="0"/>
            </a:br>
            <a:r>
              <a:rPr lang="nl-BE" sz="2000" b="1" dirty="0" smtClean="0"/>
              <a:t>(NBN EN 13659)</a:t>
            </a:r>
            <a:endParaRPr lang="nl-BE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2400" b="1" dirty="0" smtClean="0"/>
              <a:t>Verkeerd gebruik</a:t>
            </a:r>
          </a:p>
          <a:p>
            <a:pPr lvl="3" indent="-342900">
              <a:defRPr/>
            </a:pPr>
            <a:r>
              <a:rPr lang="nl-BE" sz="2000" b="1" dirty="0" smtClean="0"/>
              <a:t>Onder abnormaal (doch te voorzien) gebruik mag het rolluik niet vervormd worden zo dat:</a:t>
            </a:r>
          </a:p>
          <a:p>
            <a:pPr lvl="4" indent="-342900">
              <a:defRPr/>
            </a:pPr>
            <a:r>
              <a:rPr lang="nl-BE" b="1" dirty="0" smtClean="0"/>
              <a:t>de schade het correcte gebruik verhindert</a:t>
            </a:r>
          </a:p>
          <a:p>
            <a:pPr lvl="4" indent="-342900">
              <a:defRPr/>
            </a:pPr>
            <a:r>
              <a:rPr lang="nl-BE" b="1" dirty="0" smtClean="0"/>
              <a:t>de schade een verslechtering van het uitzicht geeft</a:t>
            </a:r>
          </a:p>
          <a:p>
            <a:pPr lvl="4" indent="-342900">
              <a:defRPr/>
            </a:pPr>
            <a:r>
              <a:rPr lang="nl-BE" b="1" dirty="0" smtClean="0"/>
              <a:t>abnormaal gebruik is:</a:t>
            </a:r>
          </a:p>
          <a:p>
            <a:pPr lvl="5" indent="-342900">
              <a:defRPr/>
            </a:pPr>
            <a:r>
              <a:rPr lang="nl-BE" b="1" dirty="0" smtClean="0"/>
              <a:t>vast zetten hoek wanneer open, toe of halfweg</a:t>
            </a:r>
          </a:p>
          <a:p>
            <a:pPr lvl="5" indent="-342900">
              <a:defRPr/>
            </a:pPr>
            <a:r>
              <a:rPr lang="nl-BE" b="1" dirty="0" smtClean="0"/>
              <a:t>opheffen hoek wanneer open, toe of halfweg</a:t>
            </a:r>
          </a:p>
          <a:p>
            <a:pPr lvl="5" indent="-342900">
              <a:defRPr/>
            </a:pPr>
            <a:r>
              <a:rPr lang="nl-BE" b="1" dirty="0" smtClean="0"/>
              <a:t>naar beneden trekken hoek </a:t>
            </a:r>
            <a:r>
              <a:rPr lang="nl-BE" b="1" dirty="0"/>
              <a:t>wanneer open, toe of halfweg</a:t>
            </a:r>
          </a:p>
          <a:p>
            <a:pPr lvl="5" indent="-342900">
              <a:defRPr/>
            </a:pPr>
            <a:r>
              <a:rPr lang="nl-BE" b="1" dirty="0" smtClean="0"/>
              <a:t>bijkomende kracht P</a:t>
            </a:r>
            <a:r>
              <a:rPr lang="nl-BE" b="1" baseline="-25000" dirty="0" smtClean="0"/>
              <a:t>B</a:t>
            </a:r>
            <a:r>
              <a:rPr lang="nl-BE" b="1" dirty="0" smtClean="0"/>
              <a:t> = 2 x bedieningskracht F</a:t>
            </a:r>
            <a:r>
              <a:rPr lang="nl-BE" b="1" baseline="-25000" dirty="0" smtClean="0"/>
              <a:t>C</a:t>
            </a:r>
            <a:r>
              <a:rPr lang="nl-BE" b="1" dirty="0" smtClean="0"/>
              <a:t> (vast zetten)</a:t>
            </a:r>
          </a:p>
          <a:p>
            <a:pPr lvl="5" indent="-342900">
              <a:defRPr/>
            </a:pPr>
            <a:r>
              <a:rPr lang="nl-BE" b="1" dirty="0"/>
              <a:t>bijkomende kracht </a:t>
            </a:r>
            <a:r>
              <a:rPr lang="nl-BE" b="1" dirty="0" smtClean="0"/>
              <a:t>P</a:t>
            </a:r>
            <a:r>
              <a:rPr lang="nl-BE" b="1" baseline="-25000" dirty="0" smtClean="0"/>
              <a:t>F</a:t>
            </a:r>
            <a:r>
              <a:rPr lang="nl-BE" b="1" dirty="0" smtClean="0"/>
              <a:t> </a:t>
            </a:r>
            <a:r>
              <a:rPr lang="nl-BE" b="1" dirty="0"/>
              <a:t>= </a:t>
            </a:r>
            <a:r>
              <a:rPr lang="nl-BE" b="1" dirty="0" smtClean="0"/>
              <a:t>180 N (heffen of trekken)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4141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“Wat moet de plaatser doen” in een aantal veelvoorkomende situaties</a:t>
            </a:r>
          </a:p>
          <a:p>
            <a:pPr lvl="3" indent="-342900">
              <a:defRPr/>
            </a:pPr>
            <a:r>
              <a:rPr lang="nl-BE" sz="2800" b="1" dirty="0" smtClean="0"/>
              <a:t>Aanpassing van een geïnstalleerd product</a:t>
            </a:r>
          </a:p>
          <a:p>
            <a:pPr lvl="4" indent="-342900">
              <a:defRPr/>
            </a:pPr>
            <a:r>
              <a:rPr lang="nl-BE" sz="2800" b="1" dirty="0" smtClean="0"/>
              <a:t>Voorbeeld: vervanging motor of lamel</a:t>
            </a:r>
          </a:p>
          <a:p>
            <a:pPr lvl="3" indent="-342900">
              <a:defRPr/>
            </a:pPr>
            <a:r>
              <a:rPr lang="nl-BE" sz="2800" b="1" dirty="0" err="1" smtClean="0"/>
              <a:t>Motorisatie</a:t>
            </a:r>
            <a:r>
              <a:rPr lang="nl-BE" sz="2800" b="1" dirty="0" smtClean="0"/>
              <a:t> van een geïnstalleerd product</a:t>
            </a:r>
          </a:p>
          <a:p>
            <a:pPr lvl="3" indent="-342900">
              <a:defRPr/>
            </a:pPr>
            <a:r>
              <a:rPr lang="nl-BE" sz="2800" b="1" dirty="0" smtClean="0"/>
              <a:t>Plaatsing van een kit</a:t>
            </a:r>
          </a:p>
          <a:p>
            <a:pPr lvl="4" indent="-342900">
              <a:defRPr/>
            </a:pPr>
            <a:r>
              <a:rPr lang="nl-BE" sz="2800" b="1" dirty="0" smtClean="0"/>
              <a:t>Voorbeeld: gecommercialiseerde kit</a:t>
            </a:r>
          </a:p>
          <a:p>
            <a:pPr lvl="4" indent="-342900">
              <a:defRPr/>
            </a:pPr>
            <a:r>
              <a:rPr lang="nl-BE" sz="2800" b="1" dirty="0" smtClean="0"/>
              <a:t>Voorbeeld: zelf samengestelde kit</a:t>
            </a:r>
          </a:p>
        </p:txBody>
      </p:sp>
    </p:spTree>
    <p:extLst>
      <p:ext uri="{BB962C8B-B14F-4D97-AF65-F5344CB8AC3E}">
        <p14:creationId xmlns:p14="http://schemas.microsoft.com/office/powerpoint/2010/main" val="25632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2400" b="1" dirty="0" smtClean="0"/>
              <a:t>Geen mechanische gevaren:</a:t>
            </a:r>
          </a:p>
          <a:p>
            <a:pPr lvl="3" indent="-342900">
              <a:defRPr/>
            </a:pPr>
            <a:r>
              <a:rPr lang="nl-BE" sz="2000" b="1" dirty="0" smtClean="0"/>
              <a:t>geen gevaarlijke</a:t>
            </a:r>
          </a:p>
          <a:p>
            <a:pPr lvl="3" indent="-342900">
              <a:defRPr/>
            </a:pPr>
            <a:r>
              <a:rPr lang="nl-BE" b="1" dirty="0" smtClean="0"/>
              <a:t>geen onvoldoende mechanische sterkte</a:t>
            </a:r>
          </a:p>
          <a:p>
            <a:pPr lvl="3" indent="-342900">
              <a:defRPr/>
            </a:pPr>
            <a:r>
              <a:rPr lang="nl-BE" b="1" dirty="0" smtClean="0"/>
              <a:t>geen mogelijkheid tot pletten</a:t>
            </a:r>
          </a:p>
          <a:p>
            <a:pPr lvl="3" indent="-342900">
              <a:defRPr/>
            </a:pPr>
            <a:r>
              <a:rPr lang="nl-BE" b="1" dirty="0" smtClean="0"/>
              <a:t>geen snijdende rand</a:t>
            </a:r>
          </a:p>
          <a:p>
            <a:pPr lvl="3" indent="-342900">
              <a:defRPr/>
            </a:pPr>
            <a:r>
              <a:rPr lang="nl-BE" b="1" dirty="0" smtClean="0"/>
              <a:t>geen knippende verbinding</a:t>
            </a:r>
          </a:p>
          <a:p>
            <a:pPr lvl="3" indent="-342900">
              <a:defRPr/>
            </a:pPr>
            <a:endParaRPr lang="nl-BE" b="1" dirty="0" smtClean="0"/>
          </a:p>
          <a:p>
            <a:pPr lvl="2" indent="-342900">
              <a:defRPr/>
            </a:pPr>
            <a:r>
              <a:rPr lang="nl-BE" b="1" dirty="0" smtClean="0"/>
              <a:t>Geen elektrische gevaren</a:t>
            </a:r>
          </a:p>
          <a:p>
            <a:pPr lvl="3" indent="-342900">
              <a:defRPr/>
            </a:pPr>
            <a:r>
              <a:rPr lang="nl-BE" b="1" dirty="0" smtClean="0"/>
              <a:t>geen direct contact met spanning voerende onderdelen</a:t>
            </a:r>
          </a:p>
          <a:p>
            <a:pPr lvl="3" indent="-342900">
              <a:defRPr/>
            </a:pPr>
            <a:r>
              <a:rPr lang="nl-BE" b="1" dirty="0" smtClean="0"/>
              <a:t>geen indirect contact met spanning voerende onderdelen</a:t>
            </a:r>
          </a:p>
          <a:p>
            <a:pPr lvl="3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1817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Gevaren van materialen en producten</a:t>
            </a:r>
          </a:p>
          <a:p>
            <a:pPr lvl="3" indent="-342900">
              <a:defRPr/>
            </a:pPr>
            <a:r>
              <a:rPr lang="nl-BE" b="1" dirty="0" smtClean="0"/>
              <a:t>geen mogelijkheid contact of inhaleren gevaarlijke stoffen</a:t>
            </a:r>
          </a:p>
          <a:p>
            <a:pPr lvl="3" indent="-342900">
              <a:defRPr/>
            </a:pPr>
            <a:r>
              <a:rPr lang="nl-BE" b="1" dirty="0" smtClean="0"/>
              <a:t>geen slechte ergonomie</a:t>
            </a:r>
          </a:p>
          <a:p>
            <a:pPr lvl="3" indent="-342900">
              <a:defRPr/>
            </a:pPr>
            <a:r>
              <a:rPr lang="nl-BE" b="1" dirty="0" smtClean="0"/>
              <a:t>geen voedingsgrond voor micro-organismen</a:t>
            </a:r>
          </a:p>
          <a:p>
            <a:pPr lvl="3" indent="-342900">
              <a:defRPr/>
            </a:pPr>
            <a:endParaRPr lang="nl-BE" b="1" dirty="0" smtClean="0"/>
          </a:p>
          <a:p>
            <a:pPr lvl="2" indent="-342900">
              <a:defRPr/>
            </a:pPr>
            <a:r>
              <a:rPr lang="nl-BE" b="1" dirty="0" smtClean="0"/>
              <a:t>Gevaren van installatie</a:t>
            </a:r>
          </a:p>
          <a:p>
            <a:pPr lvl="3" indent="-342900">
              <a:defRPr/>
            </a:pPr>
            <a:r>
              <a:rPr lang="nl-BE" b="1" dirty="0" smtClean="0"/>
              <a:t>verpakking, opslag, vervoer en levering moet veilig kunnen gebeuren</a:t>
            </a:r>
          </a:p>
          <a:p>
            <a:pPr lvl="4" indent="-342900">
              <a:defRPr/>
            </a:pPr>
            <a:r>
              <a:rPr lang="nl-BE" b="1" dirty="0" smtClean="0"/>
              <a:t>geen onderdelen zwaarder dan 25 kg/persoon</a:t>
            </a:r>
          </a:p>
          <a:p>
            <a:pPr lvl="4" indent="-342900">
              <a:defRPr/>
            </a:pPr>
            <a:r>
              <a:rPr lang="nl-BE" b="1" dirty="0" smtClean="0"/>
              <a:t>goed verpakt</a:t>
            </a:r>
          </a:p>
          <a:p>
            <a:pPr lvl="4" indent="-342900">
              <a:defRPr/>
            </a:pPr>
            <a:r>
              <a:rPr lang="nl-BE" b="1" dirty="0" smtClean="0"/>
              <a:t>speciale montageonderdelen </a:t>
            </a:r>
            <a:r>
              <a:rPr lang="nl-BE" b="1" dirty="0"/>
              <a:t>moeten beschikbaar zijn</a:t>
            </a:r>
            <a:endParaRPr lang="nl-BE" b="1" dirty="0" smtClean="0"/>
          </a:p>
          <a:p>
            <a:pPr lvl="4" indent="-342900">
              <a:defRPr/>
            </a:pPr>
            <a:r>
              <a:rPr lang="nl-BE" b="1" dirty="0" smtClean="0"/>
              <a:t>speciale gereedschappen moeten beschikbaar zijn</a:t>
            </a:r>
            <a:endParaRPr lang="nl-BE" b="1" dirty="0"/>
          </a:p>
          <a:p>
            <a:pPr lvl="3" indent="-342900">
              <a:defRPr/>
            </a:pP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40812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Beschikbaarheid van informatie</a:t>
            </a:r>
          </a:p>
          <a:p>
            <a:pPr lvl="3" indent="-342900">
              <a:defRPr/>
            </a:pPr>
            <a:r>
              <a:rPr lang="nl-BE" b="1" dirty="0" smtClean="0"/>
              <a:t>classificatie van het product</a:t>
            </a:r>
          </a:p>
          <a:p>
            <a:pPr lvl="3" indent="-342900">
              <a:defRPr/>
            </a:pPr>
            <a:r>
              <a:rPr lang="nl-BE" b="1" dirty="0" smtClean="0"/>
              <a:t>pictogrammen e.d. voor gevaren</a:t>
            </a:r>
          </a:p>
          <a:p>
            <a:pPr lvl="3" indent="-342900">
              <a:defRPr/>
            </a:pPr>
            <a:r>
              <a:rPr lang="nl-BE" b="1" dirty="0" smtClean="0"/>
              <a:t>label “handleiding lezen voor gebruik” betreffende mogelijke beschadigingen door verkeerd gebruik</a:t>
            </a:r>
          </a:p>
          <a:p>
            <a:pPr lvl="3" indent="-342900">
              <a:defRPr/>
            </a:pPr>
            <a:r>
              <a:rPr lang="nl-BE" b="1" dirty="0" smtClean="0"/>
              <a:t>instructies voor transport</a:t>
            </a:r>
          </a:p>
          <a:p>
            <a:pPr lvl="3" indent="-342900">
              <a:defRPr/>
            </a:pPr>
            <a:r>
              <a:rPr lang="nl-BE" b="1" dirty="0" smtClean="0"/>
              <a:t>instructies voor uitpakken</a:t>
            </a:r>
          </a:p>
          <a:p>
            <a:pPr lvl="3" indent="-342900">
              <a:defRPr/>
            </a:pPr>
            <a:r>
              <a:rPr lang="nl-BE" b="1" dirty="0" smtClean="0"/>
              <a:t>instructies voor installatie</a:t>
            </a:r>
          </a:p>
          <a:p>
            <a:pPr lvl="3" indent="-342900">
              <a:defRPr/>
            </a:pPr>
            <a:r>
              <a:rPr lang="nl-BE" b="1" dirty="0" smtClean="0"/>
              <a:t>elektrisch schema</a:t>
            </a:r>
          </a:p>
          <a:p>
            <a:pPr lvl="3" indent="-342900">
              <a:defRPr/>
            </a:pPr>
            <a:r>
              <a:rPr lang="nl-BE" b="1" dirty="0" smtClean="0"/>
              <a:t>handleiding voor programmatie klok, afstandsbediening, …</a:t>
            </a:r>
          </a:p>
          <a:p>
            <a:pPr lvl="3" indent="-342900">
              <a:defRPr/>
            </a:pPr>
            <a:r>
              <a:rPr lang="nl-BE" b="1" dirty="0" smtClean="0"/>
              <a:t>vermelding “geen wijzigingen aanbrengen zonder de fabrikant te consulteren”</a:t>
            </a:r>
          </a:p>
        </p:txBody>
      </p:sp>
    </p:spTree>
    <p:extLst>
      <p:ext uri="{BB962C8B-B14F-4D97-AF65-F5344CB8AC3E}">
        <p14:creationId xmlns:p14="http://schemas.microsoft.com/office/powerpoint/2010/main" val="7893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Beschikbaarheid van informatie</a:t>
            </a:r>
          </a:p>
          <a:p>
            <a:pPr lvl="3" indent="-342900">
              <a:defRPr/>
            </a:pPr>
            <a:r>
              <a:rPr lang="nl-BE" b="1" dirty="0" smtClean="0"/>
              <a:t>vermelding “bedieningen bij voorkeur plaatsen lager dan 1,30 m, voor andersvalide personen”</a:t>
            </a:r>
          </a:p>
          <a:p>
            <a:pPr lvl="3" indent="-342900">
              <a:defRPr/>
            </a:pPr>
            <a:r>
              <a:rPr lang="nl-BE" b="1" dirty="0" smtClean="0"/>
              <a:t>indien er een manuele “release” is, </a:t>
            </a:r>
            <a:r>
              <a:rPr lang="nl-BE" b="1" dirty="0"/>
              <a:t>vermelding </a:t>
            </a:r>
            <a:r>
              <a:rPr lang="nl-BE" b="1" dirty="0" smtClean="0"/>
              <a:t>“release </a:t>
            </a:r>
            <a:r>
              <a:rPr lang="nl-BE" b="1" dirty="0"/>
              <a:t>bij voorkeur plaatsen lager dan </a:t>
            </a:r>
            <a:r>
              <a:rPr lang="nl-BE" b="1" dirty="0" smtClean="0"/>
              <a:t>1,80 m”</a:t>
            </a:r>
          </a:p>
          <a:p>
            <a:pPr lvl="3" indent="-342900">
              <a:defRPr/>
            </a:pPr>
            <a:r>
              <a:rPr lang="nl-BE" b="1" dirty="0" smtClean="0"/>
              <a:t>gebruikershandleiding</a:t>
            </a:r>
          </a:p>
          <a:p>
            <a:pPr lvl="3" indent="-342900">
              <a:defRPr/>
            </a:pPr>
            <a:r>
              <a:rPr lang="nl-BE" b="1" dirty="0" smtClean="0"/>
              <a:t>uitleg betreffende pictogrammen</a:t>
            </a:r>
          </a:p>
          <a:p>
            <a:pPr lvl="3" indent="-342900">
              <a:defRPr/>
            </a:pPr>
            <a:r>
              <a:rPr lang="nl-BE" b="1" dirty="0" smtClean="0"/>
              <a:t>onderhoud en onderhoudsfrequentie</a:t>
            </a:r>
          </a:p>
          <a:p>
            <a:pPr lvl="3" indent="-342900">
              <a:defRPr/>
            </a:pPr>
            <a:r>
              <a:rPr lang="nl-BE" b="1" dirty="0" smtClean="0"/>
              <a:t>vermelding dat handleidingen moeten worden bijgehouden</a:t>
            </a:r>
          </a:p>
          <a:p>
            <a:pPr lvl="3" indent="-342900">
              <a:defRPr/>
            </a:pPr>
            <a:r>
              <a:rPr lang="nl-BE" b="1" dirty="0" smtClean="0"/>
              <a:t>vermelding dat kinderen niet met het rolluik mogen spelen</a:t>
            </a:r>
          </a:p>
          <a:p>
            <a:pPr lvl="3" indent="-342900">
              <a:defRPr/>
            </a:pPr>
            <a:r>
              <a:rPr lang="nl-BE" b="1" dirty="0" smtClean="0"/>
              <a:t>vermelding dat bedieningselementen regelmatig moeten worden geïnspecteerd</a:t>
            </a:r>
          </a:p>
          <a:p>
            <a:pPr lvl="3" indent="-342900">
              <a:defRPr/>
            </a:pPr>
            <a:endParaRPr lang="nl-BE" b="1" dirty="0" smtClean="0"/>
          </a:p>
          <a:p>
            <a:pPr lvl="3" indent="-342900">
              <a:defRPr/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7902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Beschikbaarheid van informatie</a:t>
            </a:r>
          </a:p>
          <a:p>
            <a:pPr lvl="3" indent="-342900">
              <a:defRPr/>
            </a:pPr>
            <a:r>
              <a:rPr lang="nl-BE" b="1" dirty="0" smtClean="0"/>
              <a:t>vermelding dat bij “release” het product kan vallen of bewegen</a:t>
            </a:r>
          </a:p>
          <a:p>
            <a:pPr lvl="3" indent="-342900">
              <a:defRPr/>
            </a:pPr>
            <a:r>
              <a:rPr lang="nl-BE" b="1" dirty="0" smtClean="0"/>
              <a:t>operationele maatregelen nemen indien het rolluik kan bediend worden uit het zicht van het venster (schakelaar)</a:t>
            </a:r>
          </a:p>
          <a:p>
            <a:pPr lvl="3" indent="-342900">
              <a:defRPr/>
            </a:pPr>
            <a:r>
              <a:rPr lang="nl-BE" b="1" dirty="0" smtClean="0"/>
              <a:t>vermelding dat aanpassingen aan de veiligheidscomponenten onveilige situaties kunnen doen </a:t>
            </a:r>
            <a:r>
              <a:rPr lang="nl-BE" b="1" dirty="0" err="1" smtClean="0"/>
              <a:t>onstaan</a:t>
            </a:r>
            <a:endParaRPr lang="nl-BE" b="1" dirty="0" smtClean="0"/>
          </a:p>
          <a:p>
            <a:pPr lvl="3" indent="-342900">
              <a:defRPr/>
            </a:pPr>
            <a:r>
              <a:rPr lang="nl-BE" b="1" dirty="0" smtClean="0"/>
              <a:t>geluidsproductie vermelden indien &gt; 70 </a:t>
            </a:r>
            <a:r>
              <a:rPr lang="nl-BE" b="1" dirty="0" err="1" smtClean="0"/>
              <a:t>db</a:t>
            </a:r>
            <a:r>
              <a:rPr lang="nl-BE" b="1" dirty="0" smtClean="0"/>
              <a:t>(A)</a:t>
            </a:r>
          </a:p>
          <a:p>
            <a:pPr lvl="3" indent="-342900">
              <a:defRPr/>
            </a:pPr>
            <a:r>
              <a:rPr lang="nl-BE" b="1" dirty="0" smtClean="0"/>
              <a:t>CE markering</a:t>
            </a:r>
          </a:p>
          <a:p>
            <a:pPr lvl="3" indent="-342900">
              <a:defRPr/>
            </a:pPr>
            <a:endParaRPr lang="nl-BE" b="1" dirty="0" smtClean="0"/>
          </a:p>
          <a:p>
            <a:pPr lvl="3" indent="-342900">
              <a:defRPr/>
            </a:pPr>
            <a:endParaRPr lang="nl-BE" b="1" dirty="0" smtClean="0"/>
          </a:p>
          <a:p>
            <a:pPr lvl="3" indent="-342900">
              <a:defRPr/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508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smtClean="0"/>
              <a:t>Voorbeeld risicoanalyse: rolluik</a:t>
            </a:r>
            <a:br>
              <a:rPr lang="nl-BE" sz="3200" b="1" smtClean="0"/>
            </a:br>
            <a:r>
              <a:rPr lang="nl-BE" sz="2000" b="1" smtClean="0"/>
              <a:t>(NBN EN 13659)</a:t>
            </a:r>
            <a:endParaRPr lang="nl-BE" sz="2000" b="1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b="1" dirty="0" smtClean="0"/>
              <a:t>Beschikbaarheid van informatie (intern dossier)</a:t>
            </a:r>
          </a:p>
          <a:p>
            <a:pPr lvl="3" indent="-342900">
              <a:defRPr/>
            </a:pPr>
            <a:r>
              <a:rPr lang="nl-BE" b="1" dirty="0" smtClean="0"/>
              <a:t>CE markering</a:t>
            </a:r>
          </a:p>
          <a:p>
            <a:pPr lvl="3" indent="-342900">
              <a:defRPr/>
            </a:pPr>
            <a:r>
              <a:rPr lang="nl-BE" b="1" dirty="0" smtClean="0"/>
              <a:t>proefverslagen</a:t>
            </a:r>
          </a:p>
          <a:p>
            <a:pPr lvl="3" indent="-342900">
              <a:defRPr/>
            </a:pPr>
            <a:r>
              <a:rPr lang="nl-BE" b="1" dirty="0" smtClean="0"/>
              <a:t>documentatie traceerbaarheid</a:t>
            </a:r>
          </a:p>
          <a:p>
            <a:pPr lvl="3" indent="-342900">
              <a:defRPr/>
            </a:pPr>
            <a:r>
              <a:rPr lang="nl-BE" b="1" dirty="0" smtClean="0"/>
              <a:t>kwaliteitshandboek</a:t>
            </a:r>
          </a:p>
          <a:p>
            <a:pPr lvl="4" indent="-342900">
              <a:defRPr/>
            </a:pPr>
            <a:r>
              <a:rPr lang="nl-BE" b="1" dirty="0" smtClean="0"/>
              <a:t>procedures niet-</a:t>
            </a:r>
            <a:r>
              <a:rPr lang="nl-BE" b="1" dirty="0" err="1" smtClean="0"/>
              <a:t>conformiteiten</a:t>
            </a:r>
            <a:r>
              <a:rPr lang="nl-BE" b="1" dirty="0" smtClean="0"/>
              <a:t>, klachten, controles, …</a:t>
            </a:r>
          </a:p>
          <a:p>
            <a:pPr lvl="4" indent="-342900">
              <a:defRPr/>
            </a:pPr>
            <a:r>
              <a:rPr lang="nl-BE" b="1" dirty="0" smtClean="0"/>
              <a:t>klachtenregister (intern en extern)</a:t>
            </a:r>
          </a:p>
          <a:p>
            <a:pPr lvl="4" indent="-342900">
              <a:defRPr/>
            </a:pPr>
            <a:r>
              <a:rPr lang="nl-BE" b="1" dirty="0" smtClean="0"/>
              <a:t>ijking meetapparatuur</a:t>
            </a:r>
          </a:p>
          <a:p>
            <a:pPr lvl="4" indent="-342900">
              <a:defRPr/>
            </a:pPr>
            <a:r>
              <a:rPr lang="nl-BE" b="1" dirty="0" smtClean="0"/>
              <a:t>onderhoud productiemachines</a:t>
            </a:r>
          </a:p>
          <a:p>
            <a:pPr lvl="4" indent="-342900">
              <a:defRPr/>
            </a:pPr>
            <a:r>
              <a:rPr lang="nl-BE" b="1" dirty="0" smtClean="0"/>
              <a:t>eisen componenten en grondstoffen</a:t>
            </a:r>
          </a:p>
          <a:p>
            <a:pPr lvl="4" indent="-342900">
              <a:defRPr/>
            </a:pPr>
            <a:r>
              <a:rPr lang="nl-BE" b="1" dirty="0" smtClean="0"/>
              <a:t>controles op componenten en grondstoffen</a:t>
            </a:r>
          </a:p>
          <a:p>
            <a:pPr lvl="3" indent="-342900">
              <a:defRPr/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2500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rmAutofit fontScale="40000" lnSpcReduction="20000"/>
          </a:bodyPr>
          <a:lstStyle/>
          <a:p>
            <a:pPr lvl="2" indent="-342900">
              <a:defRPr/>
            </a:pPr>
            <a:r>
              <a:rPr lang="nl-BE" sz="3200" b="1" dirty="0" smtClean="0"/>
              <a:t>Vervangen </a:t>
            </a:r>
            <a:r>
              <a:rPr lang="nl-BE" sz="3200" b="1" dirty="0"/>
              <a:t>van elektromotor in rolluiken en zonwering om een meer geautomatiseerde sturing mogelijk </a:t>
            </a:r>
            <a:r>
              <a:rPr lang="nl-BE" sz="3200" b="1" dirty="0" smtClean="0"/>
              <a:t>te </a:t>
            </a:r>
            <a:r>
              <a:rPr lang="nl-BE" sz="3200" b="1" dirty="0"/>
              <a:t>maken. </a:t>
            </a:r>
          </a:p>
          <a:p>
            <a:pPr lvl="2" indent="-342900">
              <a:defRPr/>
            </a:pPr>
            <a:r>
              <a:rPr lang="nl-BE" sz="3200" b="1" dirty="0" smtClean="0"/>
              <a:t>Vervangen </a:t>
            </a:r>
            <a:r>
              <a:rPr lang="nl-BE" sz="3200" b="1" dirty="0"/>
              <a:t>van motoren door hetzelfde type als reparatie. </a:t>
            </a:r>
            <a:endParaRPr lang="nl-BE" sz="3200" b="1" dirty="0" smtClean="0"/>
          </a:p>
          <a:p>
            <a:pPr lvl="2" indent="-342900">
              <a:defRPr/>
            </a:pPr>
            <a:r>
              <a:rPr lang="nl-BE" sz="3200" b="1" dirty="0" smtClean="0"/>
              <a:t>Automatiseren door bij handbediende rolluiken/zonweringen  een motor in te bouwen </a:t>
            </a:r>
          </a:p>
          <a:p>
            <a:pPr lvl="2" indent="-342900">
              <a:defRPr/>
            </a:pPr>
            <a:r>
              <a:rPr lang="nl-BE" sz="3200" b="1" dirty="0" smtClean="0"/>
              <a:t>Vervangen </a:t>
            </a:r>
            <a:r>
              <a:rPr lang="nl-BE" sz="3200" b="1" dirty="0"/>
              <a:t>van  bv houten lamellen door kunststof lamellen bij rolluiken. Overschrijden van de maximale </a:t>
            </a:r>
            <a:r>
              <a:rPr lang="nl-BE" sz="3200" b="1" dirty="0" smtClean="0"/>
              <a:t>afmetingen </a:t>
            </a:r>
            <a:r>
              <a:rPr lang="nl-BE" sz="3200" b="1" dirty="0"/>
              <a:t>van het blad. </a:t>
            </a:r>
          </a:p>
          <a:p>
            <a:pPr lvl="2" indent="-342900">
              <a:defRPr/>
            </a:pPr>
            <a:r>
              <a:rPr lang="nl-BE" sz="3200" b="1" dirty="0" smtClean="0"/>
              <a:t>Vervangen </a:t>
            </a:r>
            <a:r>
              <a:rPr lang="nl-BE" sz="3200" b="1" dirty="0"/>
              <a:t>van doek op zonneschermen. Waterdicht doek of zwaar zeil  </a:t>
            </a:r>
            <a:r>
              <a:rPr lang="nl-BE" sz="3200" b="1" dirty="0" err="1"/>
              <a:t>ipv</a:t>
            </a:r>
            <a:r>
              <a:rPr lang="nl-BE" sz="3200" b="1" dirty="0"/>
              <a:t> </a:t>
            </a:r>
            <a:r>
              <a:rPr lang="nl-BE" sz="3200" b="1" dirty="0" err="1"/>
              <a:t>zonwerenddoek</a:t>
            </a:r>
            <a:r>
              <a:rPr lang="nl-BE" sz="3200" b="1" dirty="0"/>
              <a:t> </a:t>
            </a:r>
            <a:r>
              <a:rPr lang="nl-BE" sz="3200" b="1" dirty="0" smtClean="0"/>
              <a:t>gebruiken zodat </a:t>
            </a:r>
            <a:r>
              <a:rPr lang="nl-BE" sz="3200" b="1" dirty="0"/>
              <a:t>belasting toeneemt. </a:t>
            </a:r>
          </a:p>
          <a:p>
            <a:pPr lvl="2" indent="-342900">
              <a:defRPr/>
            </a:pPr>
            <a:r>
              <a:rPr lang="nl-BE" sz="3200" b="1" dirty="0" smtClean="0"/>
              <a:t>Nieuwe </a:t>
            </a:r>
            <a:r>
              <a:rPr lang="nl-BE" sz="3200" b="1" dirty="0"/>
              <a:t>armen plaatsen omdat oude gebroken zijn, ofwel om een grotere uitval te verkrijgen </a:t>
            </a:r>
          </a:p>
          <a:p>
            <a:pPr lvl="2" indent="-342900">
              <a:defRPr/>
            </a:pPr>
            <a:r>
              <a:rPr lang="nl-BE" sz="3200" b="1" dirty="0" smtClean="0"/>
              <a:t>Montage </a:t>
            </a:r>
            <a:r>
              <a:rPr lang="nl-BE" sz="3200" b="1" dirty="0"/>
              <a:t>van verticale zonweringen op plaatsen die misschien als veiligheidsdoorgang moeten vrij </a:t>
            </a:r>
            <a:r>
              <a:rPr lang="nl-BE" sz="3200" b="1" dirty="0" smtClean="0"/>
              <a:t>blijven</a:t>
            </a:r>
            <a:r>
              <a:rPr lang="nl-BE" sz="3200" b="1" dirty="0"/>
              <a:t>.  Dit moet men vooraf goed weten via analyse v.d. gevaren. </a:t>
            </a:r>
          </a:p>
          <a:p>
            <a:pPr lvl="2" indent="-342900">
              <a:defRPr/>
            </a:pPr>
            <a:r>
              <a:rPr lang="nl-BE" sz="3200" b="1" dirty="0" smtClean="0"/>
              <a:t>Rekening </a:t>
            </a:r>
            <a:r>
              <a:rPr lang="nl-BE" sz="3200" b="1" dirty="0"/>
              <a:t>houden dat een elektrisch rolluik niet de enigste toegang van een gebouw mag afsluiten.   </a:t>
            </a:r>
          </a:p>
          <a:p>
            <a:pPr lvl="2" indent="-342900">
              <a:defRPr/>
            </a:pPr>
            <a:r>
              <a:rPr lang="nl-BE" sz="3200" b="1" dirty="0" smtClean="0"/>
              <a:t>Losgekomen </a:t>
            </a:r>
            <a:r>
              <a:rPr lang="nl-BE" sz="3200" b="1" dirty="0"/>
              <a:t>schroeven in de muur vast gaan zetten met chemische pluggen. </a:t>
            </a:r>
          </a:p>
          <a:p>
            <a:pPr lvl="2" indent="-342900">
              <a:defRPr/>
            </a:pPr>
            <a:r>
              <a:rPr lang="nl-BE" sz="3200" b="1" dirty="0" smtClean="0"/>
              <a:t>Zonweringen </a:t>
            </a:r>
            <a:r>
              <a:rPr lang="nl-BE" sz="3200" b="1" dirty="0"/>
              <a:t>rondom dicht bouwen zodat ze uiteindelijk meer wind gaan vangen dan voorzien. </a:t>
            </a:r>
          </a:p>
          <a:p>
            <a:pPr lvl="2" indent="-342900">
              <a:defRPr/>
            </a:pPr>
            <a:r>
              <a:rPr lang="nl-BE" sz="3200" b="1" dirty="0" smtClean="0"/>
              <a:t>Speciale </a:t>
            </a:r>
            <a:r>
              <a:rPr lang="nl-BE" sz="3200" b="1" dirty="0"/>
              <a:t>beugels, steunen,  of hulpconstructies maken om een montage van een zonnescherm toe te </a:t>
            </a:r>
            <a:r>
              <a:rPr lang="nl-BE" sz="3200" b="1" dirty="0" smtClean="0"/>
              <a:t>laten</a:t>
            </a:r>
            <a:r>
              <a:rPr lang="nl-BE" sz="3200" b="1" dirty="0"/>
              <a:t>. </a:t>
            </a:r>
          </a:p>
          <a:p>
            <a:pPr lvl="2" indent="-342900">
              <a:defRPr/>
            </a:pPr>
            <a:r>
              <a:rPr lang="nl-BE" sz="3200" b="1" dirty="0" smtClean="0"/>
              <a:t>Interventies </a:t>
            </a:r>
            <a:r>
              <a:rPr lang="nl-BE" sz="3200" b="1" dirty="0"/>
              <a:t>op nieuwe producten beperken zich vaak tot het haaks her-monteren, het </a:t>
            </a:r>
            <a:r>
              <a:rPr lang="nl-BE" sz="3200" b="1" dirty="0" smtClean="0"/>
              <a:t>uitlijnen, </a:t>
            </a:r>
            <a:r>
              <a:rPr lang="nl-BE" sz="3200" b="1" dirty="0" err="1" smtClean="0"/>
              <a:t>etc</a:t>
            </a:r>
            <a:r>
              <a:rPr lang="nl-BE" sz="3200" b="1" dirty="0"/>
              <a:t>… </a:t>
            </a:r>
            <a:r>
              <a:rPr lang="nl-BE" sz="3200" b="1" dirty="0" smtClean="0"/>
              <a:t>van </a:t>
            </a:r>
            <a:r>
              <a:rPr lang="nl-BE" sz="3200" b="1" dirty="0"/>
              <a:t>beweegbare constructies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3072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573043"/>
            <a:ext cx="9108504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“Manueel bediende en aangedreven gevelelementen”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r>
              <a:rPr lang="nl-BE" sz="2400" b="1" dirty="0" smtClean="0"/>
              <a:t> </a:t>
            </a:r>
          </a:p>
          <a:p>
            <a:endParaRPr lang="nl-BE" dirty="0" smtClean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“Energie en binnenklimaat”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endParaRPr lang="nl-BE" sz="2400" b="1" dirty="0" smtClean="0"/>
          </a:p>
          <a:p>
            <a:pPr lvl="1"/>
            <a:endParaRPr lang="nl-BE" sz="2400" b="1" dirty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Website </a:t>
            </a:r>
            <a:r>
              <a:rPr lang="nl-BE" sz="2400" b="1" dirty="0" err="1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Verozo</a:t>
            </a:r>
            <a:endParaRPr lang="nl-BE" sz="2400" b="1" dirty="0">
              <a:solidFill>
                <a:srgbClr val="343E4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BE" sz="2400" b="1" dirty="0">
                <a:hlinkClick r:id="rId3"/>
              </a:rPr>
              <a:t>http://</a:t>
            </a:r>
            <a:r>
              <a:rPr lang="nl-BE" sz="2400" b="1" dirty="0" smtClean="0">
                <a:hlinkClick r:id="rId3"/>
              </a:rPr>
              <a:t>www.verozo.be</a:t>
            </a:r>
            <a:r>
              <a:rPr lang="nl-BE" sz="2400" b="1" dirty="0" smtClean="0"/>
              <a:t> 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56792"/>
            <a:ext cx="5616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WTCB publicaties</a:t>
            </a:r>
          </a:p>
          <a:p>
            <a:endParaRPr lang="nl-BE" sz="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CE-markering. Industriële, commerciële en residentiële poorten.</a:t>
            </a:r>
            <a:br>
              <a:rPr lang="nl-BE" i="1" dirty="0" smtClean="0"/>
            </a:br>
            <a:r>
              <a:rPr lang="nl-BE" sz="1600" i="1" dirty="0" smtClean="0"/>
              <a:t>(</a:t>
            </a:r>
            <a:r>
              <a:rPr lang="nl-BE" sz="1600" i="1" dirty="0" err="1" smtClean="0"/>
              <a:t>Winnepenninckx</a:t>
            </a:r>
            <a:r>
              <a:rPr lang="nl-BE" sz="1600" i="1" dirty="0" smtClean="0"/>
              <a:t> (E.); Goffinet (D.).)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</a:t>
            </a:r>
            <a:r>
              <a:rPr lang="nl-BE" i="1" dirty="0"/>
              <a:t>CE-markering. </a:t>
            </a:r>
            <a:r>
              <a:rPr lang="nl-BE" i="1" dirty="0" smtClean="0"/>
              <a:t>Rolluiken en zonweringen.</a:t>
            </a:r>
            <a:r>
              <a:rPr lang="nl-BE" i="1" dirty="0"/>
              <a:t/>
            </a:r>
            <a:br>
              <a:rPr lang="nl-BE" i="1" dirty="0"/>
            </a:br>
            <a:r>
              <a:rPr lang="nl-BE" sz="1600" i="1" dirty="0" smtClean="0"/>
              <a:t>(Cornu (C.)) – in eindredactie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/>
              <a:t>Een gewijzigd kader voor het verhandelen van bouwproducten.</a:t>
            </a:r>
            <a:r>
              <a:rPr lang="nl-BE" sz="1600" i="1" dirty="0" smtClean="0"/>
              <a:t/>
            </a:r>
            <a:br>
              <a:rPr lang="nl-BE" sz="1600" i="1" dirty="0" smtClean="0"/>
            </a:br>
            <a:r>
              <a:rPr lang="nl-BE" sz="1600" i="1" dirty="0" smtClean="0"/>
              <a:t>Publicatie van </a:t>
            </a:r>
            <a:r>
              <a:rPr lang="nl-BE" sz="1600" i="1" dirty="0"/>
              <a:t>de Federale Overheidsdienst Economie, K.M.O., Middenstand en Energie</a:t>
            </a:r>
            <a:endParaRPr lang="nl-B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14175" r="33560" b="17786"/>
          <a:stretch>
            <a:fillRect/>
          </a:stretch>
        </p:blipFill>
        <p:spPr bwMode="auto">
          <a:xfrm>
            <a:off x="6156176" y="1813967"/>
            <a:ext cx="1415062" cy="19593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84" y="3933056"/>
            <a:ext cx="1510508" cy="2143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Bouwproductenrichtlijn</a:t>
            </a:r>
          </a:p>
          <a:p>
            <a:pPr lvl="3" indent="-342900">
              <a:defRPr/>
            </a:pPr>
            <a:r>
              <a:rPr lang="nl-BE" sz="2400" b="1" dirty="0"/>
              <a:t>Bij het op de markt </a:t>
            </a:r>
            <a:r>
              <a:rPr lang="nl-BE" sz="2400" b="1" dirty="0" smtClean="0"/>
              <a:t>brengen</a:t>
            </a:r>
          </a:p>
          <a:p>
            <a:pPr lvl="4" indent="-342900">
              <a:defRPr/>
            </a:pPr>
            <a:r>
              <a:rPr lang="nl-BE" sz="2400" b="1" dirty="0" smtClean="0"/>
              <a:t>Verplicht volgens de productnorm</a:t>
            </a:r>
          </a:p>
          <a:p>
            <a:pPr lvl="5" indent="-342900">
              <a:defRPr/>
            </a:pPr>
            <a:r>
              <a:rPr lang="nl-BE" sz="2400" b="1" dirty="0" smtClean="0"/>
              <a:t>Proeven mogen worden uitgevoerd door fabrikant; mag zich laten bijstaan door een willekeurig laboratorium</a:t>
            </a:r>
          </a:p>
          <a:p>
            <a:pPr lvl="5" indent="-342900">
              <a:defRPr/>
            </a:pPr>
            <a:r>
              <a:rPr lang="nl-BE" sz="2400" b="1" dirty="0" smtClean="0"/>
              <a:t>Fabrikant moet productiecontrolesysteem gebruiken</a:t>
            </a:r>
          </a:p>
          <a:p>
            <a:pPr lvl="5" indent="-342900">
              <a:defRPr/>
            </a:pPr>
            <a:r>
              <a:rPr lang="nl-BE" sz="2400" b="1" dirty="0" smtClean="0"/>
              <a:t>Fabrikant brengt zelf CE markering aan; als de fabrikant het niet doet, iemand anders (importeur, leverancier, plaatser, …)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605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Bouwproductenrichtlijn</a:t>
            </a:r>
          </a:p>
          <a:p>
            <a:pPr lvl="3" indent="-342900">
              <a:defRPr/>
            </a:pPr>
            <a:r>
              <a:rPr lang="nl-BE" sz="2400" b="1" dirty="0" smtClean="0"/>
              <a:t>“Productiecontrole in de fabriek” (FPC)</a:t>
            </a:r>
          </a:p>
          <a:p>
            <a:pPr lvl="4" indent="-342900">
              <a:defRPr/>
            </a:pPr>
            <a:r>
              <a:rPr lang="nl-BE" sz="2400" b="1" dirty="0" smtClean="0"/>
              <a:t>Gedocumenteerd kwaliteitsbeheerssysteem</a:t>
            </a:r>
          </a:p>
          <a:p>
            <a:pPr lvl="5" indent="-342900">
              <a:defRPr/>
            </a:pPr>
            <a:r>
              <a:rPr lang="nl-BE" sz="2400" b="1" dirty="0" smtClean="0"/>
              <a:t>De productnorm vermeldt waaraan het moet voldoen</a:t>
            </a:r>
          </a:p>
          <a:p>
            <a:pPr lvl="5" indent="-342900">
              <a:defRPr/>
            </a:pPr>
            <a:r>
              <a:rPr lang="nl-BE" sz="2400" b="1" dirty="0" smtClean="0"/>
              <a:t>Omvat procedures en gedocumenteerde bewijzen van productiemethodes, gebruikte materialen en componenten, metingen, verificaties, naspeurbaarheid, behandeling afwijkende producten, correctieve maatregelen, …</a:t>
            </a:r>
          </a:p>
        </p:txBody>
      </p:sp>
    </p:spTree>
    <p:extLst>
      <p:ext uri="{BB962C8B-B14F-4D97-AF65-F5344CB8AC3E}">
        <p14:creationId xmlns:p14="http://schemas.microsoft.com/office/powerpoint/2010/main" val="3517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Machinerichtlijn</a:t>
            </a:r>
          </a:p>
          <a:p>
            <a:pPr lvl="3" indent="-342900">
              <a:defRPr/>
            </a:pPr>
            <a:r>
              <a:rPr lang="nl-BE" sz="2400" b="1" dirty="0"/>
              <a:t>Bij het op de markt </a:t>
            </a:r>
            <a:r>
              <a:rPr lang="nl-BE" sz="2400" b="1" dirty="0" smtClean="0"/>
              <a:t>brengen</a:t>
            </a:r>
          </a:p>
          <a:p>
            <a:pPr lvl="4" indent="-342900">
              <a:defRPr/>
            </a:pPr>
            <a:r>
              <a:rPr lang="nl-BE" sz="2400" b="1" dirty="0"/>
              <a:t>Mag volgens de </a:t>
            </a:r>
            <a:r>
              <a:rPr lang="nl-BE" sz="2400" b="1" dirty="0" smtClean="0"/>
              <a:t>productnorm of de </a:t>
            </a:r>
            <a:r>
              <a:rPr lang="nl-BE" sz="2400" b="1" dirty="0"/>
              <a:t>richtlijn</a:t>
            </a:r>
          </a:p>
          <a:p>
            <a:pPr lvl="3" indent="-342900">
              <a:defRPr/>
            </a:pPr>
            <a:r>
              <a:rPr lang="nl-BE" sz="2400" b="1" dirty="0" smtClean="0"/>
              <a:t>Bij </a:t>
            </a:r>
            <a:r>
              <a:rPr lang="nl-BE" sz="2400" b="1" dirty="0"/>
              <a:t>het in dienst stellen (nieuw)</a:t>
            </a:r>
          </a:p>
          <a:p>
            <a:pPr lvl="4" indent="-342900">
              <a:defRPr/>
            </a:pPr>
            <a:r>
              <a:rPr lang="nl-BE" sz="2400" b="1" dirty="0"/>
              <a:t>Mag volgens de </a:t>
            </a:r>
            <a:r>
              <a:rPr lang="nl-BE" sz="2400" b="1" dirty="0" smtClean="0"/>
              <a:t>productnorm of </a:t>
            </a:r>
            <a:r>
              <a:rPr lang="nl-BE" sz="2400" b="1" dirty="0"/>
              <a:t>de </a:t>
            </a:r>
            <a:r>
              <a:rPr lang="nl-BE" sz="2400" b="1" dirty="0" smtClean="0"/>
              <a:t>richtlijn</a:t>
            </a:r>
          </a:p>
          <a:p>
            <a:pPr lvl="3" indent="-342900">
              <a:defRPr/>
            </a:pPr>
            <a:r>
              <a:rPr lang="nl-BE" sz="2400" b="1" dirty="0" smtClean="0"/>
              <a:t>Bij het in dienst stellen (na aanpassing)</a:t>
            </a:r>
          </a:p>
          <a:p>
            <a:pPr lvl="4" indent="-342900">
              <a:defRPr/>
            </a:pPr>
            <a:r>
              <a:rPr lang="nl-BE" sz="2400" b="1" dirty="0" smtClean="0"/>
              <a:t>Moet volgens de richtlijn</a:t>
            </a:r>
          </a:p>
          <a:p>
            <a:pPr lvl="4" indent="-342900">
              <a:defRPr/>
            </a:pPr>
            <a:r>
              <a:rPr lang="nl-BE" sz="2400" b="1" dirty="0" smtClean="0"/>
              <a:t>Productnorm enkel ter informatie (risico’s, …)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8657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Machinerichtlijn</a:t>
            </a:r>
          </a:p>
          <a:p>
            <a:pPr lvl="3" indent="-342900">
              <a:defRPr/>
            </a:pPr>
            <a:r>
              <a:rPr lang="nl-BE" sz="2400" b="1" dirty="0" smtClean="0"/>
              <a:t>“Technisch Constructie Dossier”</a:t>
            </a:r>
          </a:p>
          <a:p>
            <a:pPr lvl="4" indent="-342900">
              <a:defRPr/>
            </a:pPr>
            <a:r>
              <a:rPr lang="nl-BE" sz="2400" b="1" dirty="0"/>
              <a:t>De fabrikant dient bij elke machine een technisch dossier op te stellen.</a:t>
            </a:r>
          </a:p>
          <a:p>
            <a:pPr lvl="4" indent="-342900">
              <a:defRPr/>
            </a:pPr>
            <a:r>
              <a:rPr lang="nl-BE" sz="2400" b="1" dirty="0"/>
              <a:t>Het dossier beschrijft de veiligheid van de machine.</a:t>
            </a:r>
          </a:p>
          <a:p>
            <a:pPr lvl="4" indent="-342900">
              <a:defRPr/>
            </a:pPr>
            <a:r>
              <a:rPr lang="nl-BE" sz="2400" b="1" dirty="0"/>
              <a:t>De normale werking van de machine dient niet bijgevoegd te worden.</a:t>
            </a:r>
          </a:p>
          <a:p>
            <a:pPr lvl="4" indent="-342900">
              <a:defRPr/>
            </a:pPr>
            <a:r>
              <a:rPr lang="nl-BE" sz="2400" b="1" dirty="0"/>
              <a:t>De inhoud van het dossier staat beschreven in bijlage VII van de machinerichtlijn.</a:t>
            </a:r>
          </a:p>
        </p:txBody>
      </p:sp>
    </p:spTree>
    <p:extLst>
      <p:ext uri="{BB962C8B-B14F-4D97-AF65-F5344CB8AC3E}">
        <p14:creationId xmlns:p14="http://schemas.microsoft.com/office/powerpoint/2010/main" val="34633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Vervanging van een onderdeel op een bestaand aangedreven product</a:t>
            </a:r>
          </a:p>
          <a:p>
            <a:pPr marL="1257300" lvl="3" indent="0">
              <a:buNone/>
              <a:defRPr/>
            </a:pPr>
            <a:r>
              <a:rPr lang="nl-BE" sz="1800" b="1" dirty="0"/>
              <a:t>Bij voorbeeld defecte motor, gebarsten rolluiklamel, </a:t>
            </a:r>
            <a:r>
              <a:rPr lang="nl-BE" sz="1800" b="1" dirty="0" smtClean="0"/>
              <a:t>…</a:t>
            </a:r>
          </a:p>
          <a:p>
            <a:pPr lvl="4" indent="-342900">
              <a:defRPr/>
            </a:pPr>
            <a:r>
              <a:rPr lang="nl-BE" sz="2400" b="1" dirty="0" smtClean="0"/>
              <a:t>Bij vervanging door gelijkwaardig product “geen wezenlijke aanpassing”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bestaande CE markering “machine” blijft geldig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indien geen CE markering “machine”:</a:t>
            </a:r>
          </a:p>
          <a:p>
            <a:pPr lvl="6" indent="-342900">
              <a:defRPr/>
            </a:pPr>
            <a:r>
              <a:rPr lang="nl-BE" sz="2400" b="1" dirty="0" smtClean="0">
                <a:sym typeface="Wingdings" pitchFamily="2" charset="2"/>
              </a:rPr>
              <a:t>technisch constructie dossier opstellen</a:t>
            </a:r>
          </a:p>
          <a:p>
            <a:pPr lvl="6" indent="-342900">
              <a:defRPr/>
            </a:pPr>
            <a:r>
              <a:rPr lang="nl-BE" sz="2400" b="1" dirty="0" smtClean="0">
                <a:sym typeface="Wingdings" pitchFamily="2" charset="2"/>
              </a:rPr>
              <a:t>risicoanalyse uitvoeren</a:t>
            </a:r>
          </a:p>
          <a:p>
            <a:pPr lvl="6" indent="-342900">
              <a:defRPr/>
            </a:pPr>
            <a:r>
              <a:rPr lang="nl-BE" sz="2400" b="1" dirty="0" smtClean="0">
                <a:sym typeface="Wingdings" pitchFamily="2" charset="2"/>
              </a:rPr>
              <a:t>CE markering “machine” aanbrengen</a:t>
            </a:r>
          </a:p>
          <a:p>
            <a:pPr lvl="6" indent="-342900">
              <a:defRPr/>
            </a:pPr>
            <a:r>
              <a:rPr lang="nl-BE" sz="2400" b="1" dirty="0" smtClean="0">
                <a:sym typeface="Wingdings" pitchFamily="2" charset="2"/>
              </a:rPr>
              <a:t>CE markering “bouwproduct” schrappen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7800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Vervanging van een onderdeel op een bestaand aangedreven product</a:t>
            </a:r>
          </a:p>
          <a:p>
            <a:pPr marL="1257300" lvl="3" indent="0">
              <a:buNone/>
              <a:defRPr/>
            </a:pPr>
            <a:r>
              <a:rPr lang="nl-BE" sz="1800" b="1" dirty="0"/>
              <a:t>Bij voorbeeld defecte motor, gebarsten rolluiklamel, </a:t>
            </a:r>
            <a:r>
              <a:rPr lang="nl-BE" sz="1800" b="1" dirty="0" smtClean="0"/>
              <a:t>…</a:t>
            </a:r>
          </a:p>
          <a:p>
            <a:pPr lvl="4" indent="-342900">
              <a:defRPr/>
            </a:pPr>
            <a:r>
              <a:rPr lang="nl-BE" sz="2400" b="1" dirty="0" smtClean="0"/>
              <a:t>Bij vervanging door niet gelijkwaardig product “wezenlijke aanpassing”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bestaande CE markering “machine” en/of “bouwproduct” schrappen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technisch constructie dossier opstellen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risicoanalyse uitvoeren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CE markering “machine” aanbrengen</a:t>
            </a:r>
          </a:p>
        </p:txBody>
      </p:sp>
    </p:spTree>
    <p:extLst>
      <p:ext uri="{BB962C8B-B14F-4D97-AF65-F5344CB8AC3E}">
        <p14:creationId xmlns:p14="http://schemas.microsoft.com/office/powerpoint/2010/main" val="1103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Dagelijkse aspecten van de plaatser en invloed op risicoanalyse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err="1" smtClean="0"/>
              <a:t>Motorisatie</a:t>
            </a:r>
            <a:r>
              <a:rPr lang="nl-BE" sz="3200" b="1" dirty="0" smtClean="0"/>
              <a:t> van een bestaand manueel bediend product</a:t>
            </a:r>
          </a:p>
          <a:p>
            <a:pPr marL="1257300" lvl="3" indent="0">
              <a:buNone/>
              <a:defRPr/>
            </a:pPr>
            <a:r>
              <a:rPr lang="nl-BE" sz="1800" b="1" dirty="0"/>
              <a:t>Bij voorbeeld </a:t>
            </a:r>
            <a:r>
              <a:rPr lang="nl-BE" sz="1800" b="1" dirty="0" smtClean="0"/>
              <a:t>rolluik, …</a:t>
            </a:r>
          </a:p>
          <a:p>
            <a:pPr lvl="4" indent="-342900">
              <a:defRPr/>
            </a:pPr>
            <a:r>
              <a:rPr lang="nl-BE" sz="2400" b="1" dirty="0" smtClean="0"/>
              <a:t>Geen bestaande CE markering “machine”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technisch constructie dossier opstellen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risicoanalyse uitvoeren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CE markering “machine” aanbrengen</a:t>
            </a:r>
          </a:p>
          <a:p>
            <a:pPr lvl="5" indent="-342900">
              <a:defRPr/>
            </a:pPr>
            <a:r>
              <a:rPr lang="nl-BE" sz="2400" b="1" dirty="0" smtClean="0">
                <a:sym typeface="Wingdings" pitchFamily="2" charset="2"/>
              </a:rPr>
              <a:t>CE markering “bouwproduct” schrappen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9160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7797</TotalTime>
  <Words>1675</Words>
  <Application>Microsoft Office PowerPoint</Application>
  <PresentationFormat>Diavoorstelling (4:3)</PresentationFormat>
  <Paragraphs>266</Paragraphs>
  <Slides>28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Presentation1</vt:lpstr>
      <vt:lpstr>Dagelijkse aspecten van de plaatser en invloed op risicoanalyse ir.-arch. Christophe Cornu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Dagelijkse aspecten van de plaatser en invloed op risicoanalyse</vt:lpstr>
      <vt:lpstr>Voorbeeld van een risicoanalyse ir.-arch. Christophe Cornu</vt:lpstr>
      <vt:lpstr>Dagelijkse aspecten van de plaatser en invloed op risicoanalyse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Voorbeeld risicoanalyse: rolluik (NBN EN 13659)</vt:lpstr>
      <vt:lpstr>Dagelijkse aspecten van de plaatser en invloed op risicoanalyse</vt:lpstr>
      <vt:lpstr>Tot besluit: nuttige referenties</vt:lpstr>
      <vt:lpstr>Tot besluit: nuttige referenties</vt:lpstr>
    </vt:vector>
  </TitlesOfParts>
  <Company>BBRI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Cornu</dc:creator>
  <cp:lastModifiedBy>Ann Van Eycken</cp:lastModifiedBy>
  <cp:revision>576</cp:revision>
  <dcterms:created xsi:type="dcterms:W3CDTF">2009-08-10T12:04:08Z</dcterms:created>
  <dcterms:modified xsi:type="dcterms:W3CDTF">2013-03-16T21:41:13Z</dcterms:modified>
</cp:coreProperties>
</file>